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75" r:id="rId2"/>
    <p:sldId id="260" r:id="rId3"/>
    <p:sldId id="377" r:id="rId4"/>
    <p:sldId id="430" r:id="rId5"/>
    <p:sldId id="429" r:id="rId6"/>
    <p:sldId id="378" r:id="rId7"/>
    <p:sldId id="440" r:id="rId8"/>
    <p:sldId id="464" r:id="rId9"/>
    <p:sldId id="449" r:id="rId10"/>
    <p:sldId id="393" r:id="rId11"/>
    <p:sldId id="433" r:id="rId12"/>
    <p:sldId id="425" r:id="rId13"/>
    <p:sldId id="426" r:id="rId14"/>
    <p:sldId id="427" r:id="rId15"/>
    <p:sldId id="463" r:id="rId16"/>
    <p:sldId id="458" r:id="rId17"/>
    <p:sldId id="459" r:id="rId18"/>
    <p:sldId id="460" r:id="rId19"/>
    <p:sldId id="461" r:id="rId20"/>
    <p:sldId id="462" r:id="rId21"/>
    <p:sldId id="456" r:id="rId22"/>
    <p:sldId id="457" r:id="rId23"/>
    <p:sldId id="490" r:id="rId24"/>
    <p:sldId id="432" r:id="rId25"/>
    <p:sldId id="434" r:id="rId26"/>
    <p:sldId id="436" r:id="rId27"/>
    <p:sldId id="428" r:id="rId28"/>
    <p:sldId id="448" r:id="rId29"/>
    <p:sldId id="447" r:id="rId30"/>
    <p:sldId id="446" r:id="rId31"/>
    <p:sldId id="491" r:id="rId32"/>
    <p:sldId id="492" r:id="rId33"/>
    <p:sldId id="450" r:id="rId34"/>
    <p:sldId id="442" r:id="rId35"/>
    <p:sldId id="443" r:id="rId36"/>
    <p:sldId id="452" r:id="rId37"/>
    <p:sldId id="474" r:id="rId38"/>
    <p:sldId id="472" r:id="rId39"/>
    <p:sldId id="473" r:id="rId40"/>
    <p:sldId id="481" r:id="rId41"/>
    <p:sldId id="475" r:id="rId42"/>
    <p:sldId id="476" r:id="rId43"/>
    <p:sldId id="479" r:id="rId44"/>
    <p:sldId id="478" r:id="rId45"/>
    <p:sldId id="471" r:id="rId46"/>
    <p:sldId id="480" r:id="rId47"/>
    <p:sldId id="469" r:id="rId48"/>
    <p:sldId id="451" r:id="rId49"/>
    <p:sldId id="444" r:id="rId50"/>
    <p:sldId id="454" r:id="rId51"/>
    <p:sldId id="483" r:id="rId52"/>
    <p:sldId id="445" r:id="rId53"/>
    <p:sldId id="482" r:id="rId54"/>
    <p:sldId id="453" r:id="rId55"/>
    <p:sldId id="484" r:id="rId56"/>
    <p:sldId id="485" r:id="rId57"/>
    <p:sldId id="486" r:id="rId58"/>
    <p:sldId id="487" r:id="rId59"/>
    <p:sldId id="489" r:id="rId60"/>
    <p:sldId id="488" r:id="rId61"/>
    <p:sldId id="493" r:id="rId62"/>
    <p:sldId id="494" r:id="rId63"/>
    <p:sldId id="439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4" d="100"/>
          <a:sy n="74" d="100"/>
        </p:scale>
        <p:origin x="46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2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2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9.png"/><Relationship Id="rId5" Type="http://schemas.openxmlformats.org/officeDocument/2006/relationships/image" Target="../media/image130.png"/><Relationship Id="rId10" Type="http://schemas.openxmlformats.org/officeDocument/2006/relationships/image" Target="../media/image18.png"/><Relationship Id="rId4" Type="http://schemas.openxmlformats.org/officeDocument/2006/relationships/image" Target="../media/image110.png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opencv.org/4.x/dd/d53/tutorial_py_depthmap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libs.net/datasets/kitti/eval_scene_flow.php?benchmark=stereo#:~:text=D1%3A%20Percentage%20of%20stereo%20disparity,Percentage%20of%20optical%20flow%20outlie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.middlebury.edu/stereo/eval3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pdf/2108.09770v1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Stereogeometry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3-D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Solving this problem requires a model for the cameras</a:t>
            </a:r>
          </a:p>
          <a:p>
            <a:r>
              <a:rPr lang="en-US" dirty="0"/>
              <a:t>Solve for point locations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</p:cNvCxnSpPr>
          <p:nvPr/>
        </p:nvCxnSpPr>
        <p:spPr>
          <a:xfrm flipH="1" flipV="1">
            <a:off x="8743113" y="1306907"/>
            <a:ext cx="1567120" cy="439091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10100833" y="5007323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921708" y="4990725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Depth estimation from stereo pair matching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E1C7D-AAB6-45DE-9DBB-1ADBA261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08" y="1570495"/>
            <a:ext cx="5834514" cy="51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2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create a 3-D scene must </a:t>
            </a:r>
            <a:r>
              <a:rPr lang="en-US" b="1" dirty="0"/>
              <a:t>rectify</a:t>
            </a:r>
            <a:r>
              <a:rPr lang="en-US" dirty="0"/>
              <a:t> the cameras </a:t>
            </a:r>
            <a:endParaRPr lang="en-US" b="1" dirty="0"/>
          </a:p>
          <a:p>
            <a:r>
              <a:rPr lang="en-US" dirty="0"/>
              <a:t>When cameras are rectified the </a:t>
            </a:r>
            <a:r>
              <a:rPr lang="en-US" b="1" dirty="0"/>
              <a:t>image planes are coplanar </a:t>
            </a:r>
          </a:p>
          <a:p>
            <a:r>
              <a:rPr lang="en-US" dirty="0"/>
              <a:t>With rectified images can </a:t>
            </a:r>
            <a:r>
              <a:rPr lang="en-US" b="1" dirty="0"/>
              <a:t>triangulate</a:t>
            </a:r>
            <a:r>
              <a:rPr lang="en-US" dirty="0"/>
              <a:t> distance to each point on the image plane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6466608" y="3509587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4623953" y="6083128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4679372" y="3509587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4623953" y="5397328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8295408" y="5453333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6466607" y="3509586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3719944" y="5397328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7375812" y="5404842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5219698" y="6098797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3903204" y="5485084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4554366" y="49994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5836226" y="465381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5897944" y="339383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4228158" y="6034504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8094204" y="595678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8380535" y="535058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blipFill>
                <a:blip r:embed="rId2"/>
                <a:stretch>
                  <a:fillRect l="-4301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7796331" y="4988319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325019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b="1" dirty="0"/>
              <a:t>Depth, </a:t>
            </a:r>
            <a:r>
              <a:rPr lang="en-US" b="1" i="1" dirty="0"/>
              <a:t>Z</a:t>
            </a:r>
            <a:r>
              <a:rPr lang="en-US" b="1" dirty="0"/>
              <a:t>, is the inverse of disparity, </a:t>
            </a:r>
            <a:r>
              <a:rPr lang="en-US" b="1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931906" y="35377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blipFill>
                <a:blip r:embed="rId2"/>
                <a:stretch>
                  <a:fillRect l="-3153" t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5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dirty="0"/>
              <a:t>Depth, </a:t>
            </a:r>
            <a:r>
              <a:rPr lang="en-US" i="1" dirty="0"/>
              <a:t>Z</a:t>
            </a:r>
            <a:r>
              <a:rPr lang="en-US" dirty="0"/>
              <a:t>, is the inverse of disparity, </a:t>
            </a:r>
            <a:r>
              <a:rPr lang="en-US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931906" y="35377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</a:t>
                </a:r>
                <a:r>
                  <a:rPr lang="en-US" b="1" dirty="0"/>
                  <a:t>linear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proportional to the baseline, </a:t>
                </a:r>
                <a:r>
                  <a:rPr lang="en-US" i="1" dirty="0"/>
                  <a:t>b</a:t>
                </a:r>
                <a:endParaRPr lang="en-US" dirty="0"/>
              </a:p>
              <a:p>
                <a:r>
                  <a:rPr lang="en-US" dirty="0"/>
                  <a:t>Sufficient baseline is required to accurately estimate </a:t>
                </a:r>
                <a:r>
                  <a:rPr lang="en-US" i="1" dirty="0"/>
                  <a:t>Z</a:t>
                </a:r>
              </a:p>
              <a:p>
                <a:r>
                  <a:rPr lang="en-US" dirty="0"/>
                  <a:t>Error in </a:t>
                </a:r>
                <a:r>
                  <a:rPr lang="en-US" i="1" dirty="0"/>
                  <a:t>Z</a:t>
                </a:r>
                <a:r>
                  <a:rPr lang="en-US" dirty="0"/>
                  <a:t> increases with smaller </a:t>
                </a:r>
                <a:r>
                  <a:rPr lang="en-US" i="1" dirty="0"/>
                  <a:t>d</a:t>
                </a:r>
                <a:r>
                  <a:rPr lang="en-US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  <a:blipFill>
                <a:blip r:embed="rId3"/>
                <a:stretch>
                  <a:fillRect l="-2757" t="-2201" r="-2757" b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0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Epipolar</a:t>
            </a:r>
            <a:r>
              <a:rPr lang="en-US" sz="4000" dirty="0"/>
              <a:t> Geometry for 3-D Vision</a:t>
            </a:r>
          </a:p>
        </p:txBody>
      </p:sp>
    </p:spTree>
    <p:extLst>
      <p:ext uri="{BB962C8B-B14F-4D97-AF65-F5344CB8AC3E}">
        <p14:creationId xmlns:p14="http://schemas.microsoft.com/office/powerpoint/2010/main" val="4146546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Review: 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Homogeneous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Principle Point</a:t>
            </a:r>
          </a:p>
        </p:txBody>
      </p:sp>
    </p:spTree>
    <p:extLst>
      <p:ext uri="{BB962C8B-B14F-4D97-AF65-F5344CB8AC3E}">
        <p14:creationId xmlns:p14="http://schemas.microsoft.com/office/powerpoint/2010/main" val="4196623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7218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5"/>
            <a:ext cx="10515600" cy="297627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/>
              <a:t>Baseline</a:t>
            </a:r>
            <a:r>
              <a:rPr lang="en-US" dirty="0"/>
              <a:t> connects optic centers of cameras </a:t>
            </a:r>
          </a:p>
          <a:p>
            <a:r>
              <a:rPr lang="en-US" dirty="0"/>
              <a:t>Baseline crosses the image planes at the </a:t>
            </a:r>
            <a:r>
              <a:rPr lang="en-US" b="1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e’</a:t>
            </a:r>
          </a:p>
          <a:p>
            <a:r>
              <a:rPr lang="en-US" dirty="0"/>
              <a:t>The points X, o, and o’ define the </a:t>
            </a:r>
            <a:r>
              <a:rPr lang="en-US" b="1" dirty="0" err="1"/>
              <a:t>epipolar</a:t>
            </a:r>
            <a:r>
              <a:rPr lang="en-US" b="1" dirty="0"/>
              <a:t> plane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FD5077A-620B-49C9-A329-AF6CB91F9657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87271-1627-4C1A-8CA8-2C5CA9237F0C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19D451-C736-4B6B-95A1-F742018C93DB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0511060-D1F0-42CA-AF62-0B740F40336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2106F9-359C-4E53-82CC-68CD69525E91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788DEE-C5F9-42E6-9DF9-DD61144E163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666D0628-2466-4DDA-A799-737F8DDCCA0D}"/>
              </a:ext>
            </a:extLst>
          </p:cNvPr>
          <p:cNvSpPr/>
          <p:nvPr/>
        </p:nvSpPr>
        <p:spPr>
          <a:xfrm rot="279166" flipH="1">
            <a:off x="6468355" y="48501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CCD33-3DA5-4A0D-B1A1-54F0FDC5D8F2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B5B2919-B163-4B16-96F3-167656B021FD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DA40BF-30DA-4C5A-9343-52416F986B9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8547B-D2D0-49A7-9631-A732A1605374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4AB0FB4A-968C-4B4D-8970-6DEE5C3794E0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A27F954B-EC19-4C1F-B89A-2878332300D7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9EFFD56-9741-475E-9BE6-DCC73EE45715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CBBB5CB-6796-4E28-BA5E-93D3B4F451CC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B21A4A-058D-475C-AC84-3818E2D460E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601567" y="6304133"/>
            <a:ext cx="1810867" cy="5721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22896D-91DE-46A5-967C-AE3C03893B54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1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2" grpId="0" animBg="1"/>
      <p:bldP spid="43" grpId="0"/>
      <p:bldP spid="47" grpId="0" animBg="1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91990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 err="1"/>
              <a:t>Epipolar</a:t>
            </a:r>
            <a:r>
              <a:rPr lang="en-US" dirty="0"/>
              <a:t> lines connect </a:t>
            </a:r>
            <a:r>
              <a:rPr lang="en-US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’ to 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dirty="0"/>
              <a:t>’ </a:t>
            </a:r>
          </a:p>
          <a:p>
            <a:r>
              <a:rPr lang="en-US" dirty="0" err="1"/>
              <a:t>Epipolar</a:t>
            </a:r>
            <a:r>
              <a:rPr lang="en-US" dirty="0"/>
              <a:t> lines lie in the </a:t>
            </a:r>
            <a:r>
              <a:rPr lang="en-US" dirty="0" err="1"/>
              <a:t>epipolar</a:t>
            </a:r>
            <a:r>
              <a:rPr lang="en-US" dirty="0"/>
              <a:t> plane</a:t>
            </a:r>
          </a:p>
          <a:p>
            <a:r>
              <a:rPr lang="en-US" dirty="0"/>
              <a:t>Notice that the </a:t>
            </a:r>
            <a:r>
              <a:rPr lang="en-US" dirty="0" err="1"/>
              <a:t>epipolar</a:t>
            </a:r>
            <a:r>
              <a:rPr lang="en-US" dirty="0"/>
              <a:t> lines are </a:t>
            </a:r>
            <a:r>
              <a:rPr lang="en-US" b="1" dirty="0"/>
              <a:t>slanted</a:t>
            </a:r>
            <a:r>
              <a:rPr lang="en-US" dirty="0"/>
              <a:t> on the image plane</a:t>
            </a:r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62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Stereography and 3-D CV algorithms attempt to construct 3-D models of the real world </a:t>
            </a:r>
          </a:p>
          <a:p>
            <a:r>
              <a:rPr lang="en-US" dirty="0"/>
              <a:t>3-D CV uses two or more camera poses to create 3-D models  </a:t>
            </a:r>
          </a:p>
          <a:p>
            <a:r>
              <a:rPr lang="en-US" dirty="0"/>
              <a:t>3-D CV has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Scanning 3-D shapes of real objects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3-D CV is now dominated by deep NN models </a:t>
            </a:r>
          </a:p>
          <a:p>
            <a:r>
              <a:rPr lang="en-US" dirty="0"/>
              <a:t>Task is closely related to image stitching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Projections to Camera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projection matrix, </a:t>
                </a:r>
                <a:r>
                  <a:rPr lang="en-US" b="1" i="1" dirty="0"/>
                  <a:t>P</a:t>
                </a:r>
                <a:r>
                  <a:rPr lang="en-US" b="1" dirty="0"/>
                  <a:t>, </a:t>
                </a:r>
                <a:r>
                  <a:rPr lang="en-US" dirty="0"/>
                  <a:t>is a similarity transform </a:t>
                </a:r>
              </a:p>
              <a:p>
                <a:r>
                  <a:rPr lang="en-US" dirty="0"/>
                  <a:t>In heterogeneous coordinates, project along ray with a scale,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4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92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5338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500" dirty="0"/>
              <a:t>Credit, Kris </a:t>
            </a:r>
            <a:r>
              <a:rPr lang="en-US" sz="1500" dirty="0" err="1"/>
              <a:t>Kitani</a:t>
            </a:r>
            <a:r>
              <a:rPr lang="en-US" sz="1500" dirty="0"/>
              <a:t> - CMU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BF736-4E8F-487B-AD4A-941F5255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9" y="1933444"/>
            <a:ext cx="10015814" cy="41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9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 </a:t>
            </a:r>
          </a:p>
          <a:p>
            <a:r>
              <a:rPr lang="en-US" dirty="0"/>
              <a:t>Do we need to search entire pair of images for matching points? </a:t>
            </a:r>
          </a:p>
          <a:p>
            <a:r>
              <a:rPr lang="en-US" dirty="0"/>
              <a:t>No! We only need to search along the </a:t>
            </a:r>
            <a:r>
              <a:rPr lang="en-US" dirty="0" err="1"/>
              <a:t>epipolar</a:t>
            </a:r>
            <a:r>
              <a:rPr lang="en-US" dirty="0"/>
              <a:t> line, </a:t>
            </a:r>
            <a:r>
              <a:rPr lang="en-US" i="1" dirty="0"/>
              <a:t>l’</a:t>
            </a:r>
          </a:p>
          <a:p>
            <a:r>
              <a:rPr lang="en-US" dirty="0"/>
              <a:t>Enforce the </a:t>
            </a:r>
            <a:r>
              <a:rPr lang="en-US" b="1" dirty="0" err="1"/>
              <a:t>epipolar</a:t>
            </a:r>
            <a:r>
              <a:rPr lang="en-US" b="1" dirty="0"/>
              <a:t> constraint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7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8" grpId="0" animBg="1"/>
      <p:bldP spid="50" grpId="0" animBg="1"/>
      <p:bldP spid="45" grpId="0" animBg="1"/>
      <p:bldP spid="55" grpId="0" animBg="1"/>
      <p:bldP spid="57" grpId="0"/>
      <p:bldP spid="75" grpId="0"/>
      <p:bldP spid="76" grpId="0" animBg="1"/>
      <p:bldP spid="77" grpId="0"/>
      <p:bldP spid="82" grpId="0"/>
      <p:bldP spid="83" grpId="0" animBg="1"/>
      <p:bldP spid="84" grpId="0"/>
      <p:bldP spid="47" grpId="0"/>
      <p:bldP spid="51" grpId="0"/>
      <p:bldP spid="52" grpId="0" animBg="1"/>
      <p:bldP spid="53" grpId="0"/>
      <p:bldP spid="54" grpId="0" animBg="1"/>
      <p:bldP spid="56" grpId="0"/>
      <p:bldP spid="85" grpId="0"/>
      <p:bldP spid="87" grpId="0"/>
      <p:bldP spid="34" grpId="0" animBg="1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Image Rectification</a:t>
            </a:r>
          </a:p>
        </p:txBody>
      </p:sp>
    </p:spTree>
    <p:extLst>
      <p:ext uri="{BB962C8B-B14F-4D97-AF65-F5344CB8AC3E}">
        <p14:creationId xmlns:p14="http://schemas.microsoft.com/office/powerpoint/2010/main" val="1529760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Rectified images have horizontal </a:t>
            </a:r>
            <a:r>
              <a:rPr lang="en-US" dirty="0" err="1"/>
              <a:t>epipolar</a:t>
            </a:r>
            <a:r>
              <a:rPr lang="en-US" dirty="0"/>
              <a:t> lines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Rectified image planes are coplanar </a:t>
                </a:r>
              </a:p>
              <a:p>
                <a:r>
                  <a:rPr lang="en-US" dirty="0"/>
                  <a:t>When </a:t>
                </a:r>
                <a:r>
                  <a:rPr lang="en-US" dirty="0" err="1"/>
                  <a:t>epipolar</a:t>
                </a:r>
                <a:r>
                  <a:rPr lang="en-US" dirty="0"/>
                  <a:t> line is horizontal where is the </a:t>
                </a:r>
                <a:r>
                  <a:rPr lang="en-US" dirty="0" err="1"/>
                  <a:t>epipode</a:t>
                </a:r>
                <a:r>
                  <a:rPr lang="en-US" dirty="0"/>
                  <a:t>? </a:t>
                </a:r>
              </a:p>
              <a:p>
                <a:r>
                  <a:rPr lang="en-US" dirty="0" err="1"/>
                  <a:t>Epipolar</a:t>
                </a:r>
                <a:r>
                  <a:rPr lang="en-US" dirty="0"/>
                  <a:t> lines are image plane</a:t>
                </a:r>
              </a:p>
              <a:p>
                <a:r>
                  <a:rPr lang="en-US" dirty="0" err="1"/>
                  <a:t>Epipode</a:t>
                </a:r>
                <a:r>
                  <a:rPr lang="en-US" dirty="0"/>
                  <a:t> is 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6411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6" grpId="0"/>
      <p:bldP spid="27" grpId="0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Image planes are coplanar: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, the identity</a:t>
                </a:r>
              </a:p>
              <a:p>
                <a:r>
                  <a:rPr lang="en-US" dirty="0"/>
                  <a:t>Baseline is coplanar and horizontal: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 err="1"/>
                  <a:t>epiploar</a:t>
                </a:r>
                <a:r>
                  <a:rPr lang="en-US" b="1" dirty="0"/>
                  <a:t> line is now parallel to the x-axis   </a:t>
                </a:r>
              </a:p>
              <a:p>
                <a:r>
                  <a:rPr lang="en-US" dirty="0"/>
                  <a:t>Only need to search for matches along x-axis direction 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5045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 the essential matrix – 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and adjust for intrinsic camera properties,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Rotate right camera by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, to align with camera coordinates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Rectify the left camera by rotation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epipode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Scale both images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196" t="-6648" b="-7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404225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create a high resolution depth map of a scene? </a:t>
            </a:r>
          </a:p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946688" y="1638441"/>
            <a:ext cx="10702871" cy="442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Start with rectified images which have </a:t>
            </a:r>
            <a:r>
              <a:rPr lang="en-US" sz="2400" b="1" dirty="0"/>
              <a:t>horizontal </a:t>
            </a:r>
            <a:r>
              <a:rPr lang="en-US" sz="2400" b="1" dirty="0" err="1"/>
              <a:t>epipolar</a:t>
            </a:r>
            <a:r>
              <a:rPr lang="en-US" sz="2400" b="1" dirty="0"/>
              <a:t> 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pixel in left image: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Find horizontal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on right image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Search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for matches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Compute disparity and depth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14F3-F4FF-4A09-B46D-DD1B14F1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02" y="3924046"/>
            <a:ext cx="508679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Depth Estimation Models</a:t>
            </a:r>
          </a:p>
        </p:txBody>
      </p:sp>
    </p:spTree>
    <p:extLst>
      <p:ext uri="{BB962C8B-B14F-4D97-AF65-F5344CB8AC3E}">
        <p14:creationId xmlns:p14="http://schemas.microsoft.com/office/powerpoint/2010/main" val="1064199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How can we find a ground truth for model evaluation?   </a:t>
            </a:r>
          </a:p>
          <a:p>
            <a:r>
              <a:rPr lang="en-US" dirty="0"/>
              <a:t>Manual labeling   </a:t>
            </a:r>
          </a:p>
          <a:p>
            <a:pPr lvl="1"/>
            <a:r>
              <a:rPr lang="en-US" dirty="0"/>
              <a:t>Time consuming      </a:t>
            </a:r>
          </a:p>
          <a:p>
            <a:pPr lvl="1"/>
            <a:r>
              <a:rPr lang="en-US" dirty="0"/>
              <a:t>Often limited detail   </a:t>
            </a:r>
          </a:p>
          <a:p>
            <a:r>
              <a:rPr lang="en-US" dirty="0"/>
              <a:t>Automatic labeling  </a:t>
            </a:r>
          </a:p>
          <a:p>
            <a:pPr lvl="1"/>
            <a:r>
              <a:rPr lang="en-US" dirty="0"/>
              <a:t>LIDAR and RADAR directly read distance      </a:t>
            </a:r>
          </a:p>
          <a:p>
            <a:pPr lvl="1"/>
            <a:r>
              <a:rPr lang="en-US" dirty="0"/>
              <a:t>Inherent error in sensor    </a:t>
            </a:r>
          </a:p>
          <a:p>
            <a:pPr lvl="1"/>
            <a:r>
              <a:rPr lang="en-US" dirty="0"/>
              <a:t>Limited range and resolution </a:t>
            </a:r>
          </a:p>
          <a:p>
            <a:r>
              <a:rPr lang="en-US" dirty="0"/>
              <a:t>Synthetic scenes   </a:t>
            </a:r>
          </a:p>
          <a:p>
            <a:pPr lvl="1"/>
            <a:r>
              <a:rPr lang="en-US" dirty="0"/>
              <a:t>Lack of real-world detail or complexity   </a:t>
            </a:r>
          </a:p>
        </p:txBody>
      </p:sp>
    </p:spTree>
    <p:extLst>
      <p:ext uri="{BB962C8B-B14F-4D97-AF65-F5344CB8AC3E}">
        <p14:creationId xmlns:p14="http://schemas.microsoft.com/office/powerpoint/2010/main" val="798738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Depth map of room scene from stereo camera pair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https://docs.opencv.org/4.x/dd/d53/tutorial_py_depthmap.html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A4662-0A35-466C-BB3C-C9EAFA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4" y="1694481"/>
            <a:ext cx="10055337" cy="39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The error in disparity over the image is measured by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a known ground truth and the estimated disparity 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image with known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estimated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at pixel location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perfect alignment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𝑎𝐸𝑃𝐸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83037"/>
            <a:ext cx="11102662" cy="5491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Disparity estimates generally have </a:t>
            </a:r>
            <a:r>
              <a:rPr lang="en-US" b="1" dirty="0"/>
              <a:t>outliers </a:t>
            </a:r>
            <a:r>
              <a:rPr lang="en-US" dirty="0"/>
              <a:t>  </a:t>
            </a:r>
          </a:p>
          <a:p>
            <a:r>
              <a:rPr lang="en-US" dirty="0"/>
              <a:t>Average endpoint error can be misleading with </a:t>
            </a:r>
            <a:r>
              <a:rPr lang="en-US" b="1" dirty="0"/>
              <a:t>influence of outliers </a:t>
            </a:r>
          </a:p>
          <a:p>
            <a:r>
              <a:rPr lang="en-US" dirty="0"/>
              <a:t>Many metrics for outliers used to evaluate stereo vision models   </a:t>
            </a:r>
          </a:p>
          <a:p>
            <a:r>
              <a:rPr lang="en-US" dirty="0"/>
              <a:t>Example: The </a:t>
            </a:r>
            <a:r>
              <a:rPr lang="en-US" dirty="0">
                <a:hlinkClick r:id="rId3"/>
              </a:rPr>
              <a:t>KITTI datasets </a:t>
            </a:r>
            <a:r>
              <a:rPr lang="en-US" dirty="0"/>
              <a:t>use several metrics, including:  </a:t>
            </a:r>
          </a:p>
          <a:p>
            <a:pPr lvl="1"/>
            <a:r>
              <a:rPr lang="en-US" dirty="0"/>
              <a:t>D1 – Percentage of stereo disparity outliers in first frame  </a:t>
            </a:r>
          </a:p>
          <a:p>
            <a:pPr lvl="1"/>
            <a:r>
              <a:rPr lang="en-US" dirty="0"/>
              <a:t>D2 – Percentage of stereo disparity outliers in second frame   </a:t>
            </a:r>
          </a:p>
          <a:p>
            <a:pPr lvl="1"/>
            <a:r>
              <a:rPr lang="en-US" dirty="0"/>
              <a:t>BG – Average percent outliers in background area </a:t>
            </a:r>
          </a:p>
          <a:p>
            <a:pPr lvl="1"/>
            <a:r>
              <a:rPr lang="en-US" dirty="0"/>
              <a:t>FG – Average percent outliers in foreground areas  </a:t>
            </a:r>
          </a:p>
          <a:p>
            <a:pPr lvl="1"/>
            <a:r>
              <a:rPr lang="en-US" dirty="0"/>
              <a:t>ALL – Average percent of outliers over entire image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4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Many metrics for outliers used to evaluate stereo vision models   </a:t>
                </a:r>
              </a:p>
              <a:p>
                <a:r>
                  <a:rPr lang="en-US" dirty="0"/>
                  <a:t>Example: The </a:t>
                </a:r>
                <a:r>
                  <a:rPr lang="en-US" dirty="0">
                    <a:hlinkClick r:id="rId3"/>
                  </a:rPr>
                  <a:t>Middlebury datasets </a:t>
                </a:r>
                <a:r>
                  <a:rPr lang="en-US" dirty="0"/>
                  <a:t>use a variety of metrics, including:   </a:t>
                </a:r>
              </a:p>
              <a:p>
                <a:pPr lvl="1"/>
                <a:r>
                  <a:rPr lang="en-US" dirty="0"/>
                  <a:t>Bad 0.5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Bad 1.0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r>
                  <a:rPr lang="en-US" dirty="0"/>
                  <a:t>A 50 – 50% quantile or median   </a:t>
                </a:r>
              </a:p>
              <a:p>
                <a:pPr lvl="1"/>
                <a:r>
                  <a:rPr lang="en-US" dirty="0"/>
                  <a:t>A 90 – 90% error quantile  </a:t>
                </a:r>
              </a:p>
              <a:p>
                <a:pPr lvl="1"/>
                <a:r>
                  <a:rPr lang="en-US" dirty="0"/>
                  <a:t>A 95 – 95% error quantile  </a:t>
                </a:r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  <a:blipFill>
                <a:blip r:embed="rId4"/>
                <a:stretch>
                  <a:fillRect l="-1098" t="-1776" r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158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Why Use Binocular Vision?</a:t>
            </a:r>
          </a:p>
        </p:txBody>
      </p:sp>
    </p:spTree>
    <p:extLst>
      <p:ext uri="{BB962C8B-B14F-4D97-AF65-F5344CB8AC3E}">
        <p14:creationId xmlns:p14="http://schemas.microsoft.com/office/powerpoint/2010/main" val="1110923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94C65-06B3-03F1-8F86-9E97D88E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342842"/>
            <a:ext cx="5462723" cy="34774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4868414" cy="16577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hlinkClick r:id="rId4"/>
              </a:rPr>
              <a:t>Smolyanskiy</a:t>
            </a:r>
            <a:r>
              <a:rPr lang="en-US" dirty="0">
                <a:hlinkClick r:id="rId4"/>
              </a:rPr>
              <a:t> et.al., 2020</a:t>
            </a:r>
            <a:r>
              <a:rPr lang="en-US" dirty="0"/>
              <a:t> investigated differences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912808" y="3536381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Monocular depth volume of the scene – poor definition, particularly for distant objects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931539" y="5172955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volume of the scene – higher definition, particularly for distant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333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93306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855658" y="3754368"/>
            <a:ext cx="4868414" cy="1389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gives better definition of, particularly for more distant objects 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855658" y="5113862"/>
            <a:ext cx="4868414" cy="8255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Green dots are ground truth from LIDAR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89302-7A34-784F-9092-1284BEB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536381"/>
            <a:ext cx="6207579" cy="273750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545A94-51F6-032D-503F-631BDAD9D963}"/>
              </a:ext>
            </a:extLst>
          </p:cNvPr>
          <p:cNvSpPr txBox="1">
            <a:spLocks/>
          </p:cNvSpPr>
          <p:nvPr/>
        </p:nvSpPr>
        <p:spPr>
          <a:xfrm>
            <a:off x="7424738" y="6373896"/>
            <a:ext cx="3124200" cy="443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hlinkClick r:id="rId4"/>
              </a:rPr>
              <a:t>from </a:t>
            </a:r>
            <a:r>
              <a:rPr lang="en-US" sz="2000" dirty="0" err="1">
                <a:hlinkClick r:id="rId4"/>
              </a:rPr>
              <a:t>Smolyanskiy</a:t>
            </a:r>
            <a:r>
              <a:rPr lang="en-US" sz="2000" dirty="0">
                <a:hlinkClick r:id="rId4"/>
              </a:rPr>
              <a:t> et.al., 2020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3990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Depth Estimation with Deep NNs</a:t>
            </a:r>
          </a:p>
        </p:txBody>
      </p:sp>
    </p:spTree>
    <p:extLst>
      <p:ext uri="{BB962C8B-B14F-4D97-AF65-F5344CB8AC3E}">
        <p14:creationId xmlns:p14="http://schemas.microsoft.com/office/powerpoint/2010/main" val="1004801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Neural Nets for 3-D Depth Estimation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proposed deep NN architectures have common elements   </a:t>
                </a:r>
              </a:p>
              <a:p>
                <a:r>
                  <a:rPr lang="en-US" dirty="0"/>
                  <a:t> Goal is to create high-resolution disparity maps from stereo image pair   </a:t>
                </a:r>
              </a:p>
              <a:p>
                <a:r>
                  <a:rPr lang="en-US" dirty="0"/>
                  <a:t>Significant trade-off between resolution and computing speed   </a:t>
                </a:r>
              </a:p>
              <a:p>
                <a:pPr lvl="1"/>
                <a:r>
                  <a:rPr lang="en-US" dirty="0"/>
                  <a:t>Lower resolution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  </a:t>
                </a:r>
              </a:p>
              <a:p>
                <a:r>
                  <a:rPr lang="en-US" dirty="0"/>
                  <a:t>Must determine disparity at multiple scales   </a:t>
                </a:r>
              </a:p>
              <a:p>
                <a:pPr lvl="1"/>
                <a:r>
                  <a:rPr lang="en-US" dirty="0"/>
                  <a:t>Fewer scales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</a:t>
                </a:r>
              </a:p>
              <a:p>
                <a:r>
                  <a:rPr lang="en-US" dirty="0"/>
                  <a:t>Until recently, no architecture was capable of real-time performance &gt; 30 fps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  <a:blipFill>
                <a:blip r:embed="rId2"/>
                <a:stretch>
                  <a:fillRect l="-1159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87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041076"/>
            <a:ext cx="7375359" cy="37788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029559"/>
            <a:ext cx="805566" cy="982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50227" cy="632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B79C660-9166-3A4D-161F-62C30D3996C9}"/>
              </a:ext>
            </a:extLst>
          </p:cNvPr>
          <p:cNvSpPr txBox="1">
            <a:spLocks/>
          </p:cNvSpPr>
          <p:nvPr/>
        </p:nvSpPr>
        <p:spPr>
          <a:xfrm>
            <a:off x="819577" y="2122190"/>
            <a:ext cx="8580894" cy="78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Left and Right </a:t>
            </a:r>
            <a:r>
              <a:rPr lang="en-US" sz="2400" b="1" dirty="0"/>
              <a:t>multi-scale feature maps</a:t>
            </a:r>
            <a:r>
              <a:rPr lang="en-US" sz="2400" dirty="0"/>
              <a:t>, e.g. </a:t>
            </a:r>
            <a:r>
              <a:rPr lang="en-US" sz="2400" b="1" dirty="0"/>
              <a:t>feature pyramid </a:t>
            </a:r>
            <a:r>
              <a:rPr lang="en-US" sz="2400" dirty="0"/>
              <a:t>or </a:t>
            </a:r>
            <a:r>
              <a:rPr lang="en-US" sz="2400" b="1" dirty="0"/>
              <a:t>encoder-decoder</a:t>
            </a:r>
            <a:r>
              <a:rPr lang="en-US" sz="2400" dirty="0"/>
              <a:t>, such as U-Net architecture, with learned weights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AFF9AF-93CD-2F9D-855E-96AF218288B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497841" y="2905572"/>
            <a:ext cx="612183" cy="9979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4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82672" y="2466852"/>
            <a:ext cx="7955796" cy="795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Cross (interlaced) cost volumes </a:t>
            </a:r>
            <a:r>
              <a:rPr lang="en-US" sz="2400" dirty="0"/>
              <a:t>for left and right use feature map as input and </a:t>
            </a:r>
            <a:r>
              <a:rPr lang="en-US" sz="2400" b="1" dirty="0"/>
              <a:t>output similarity between left and right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5362414" y="3262312"/>
            <a:ext cx="98156" cy="958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955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Depth maps for autonomous vehicle 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Shamsafar</a:t>
            </a:r>
            <a:r>
              <a:rPr lang="en-US" sz="1600" dirty="0">
                <a:hlinkClick r:id="rId2"/>
              </a:rPr>
              <a:t>, et. al., 2021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EDCCA-6623-4277-B1B8-61DFDD12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71" y="1524122"/>
            <a:ext cx="7254057" cy="47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999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</a:t>
                </a:r>
              </a:p>
              <a:p>
                <a:r>
                  <a:rPr lang="en-US" dirty="0"/>
                  <a:t>Similarity measured over channels all locations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feature map for all disparities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Example: correlation over </a:t>
                </a:r>
                <a:r>
                  <a:rPr lang="en-US" i="1" dirty="0"/>
                  <a:t>N</a:t>
                </a:r>
                <a:r>
                  <a:rPr lang="en-US" dirty="0"/>
                  <a:t> pixels as a similarity measure at disparity, </a:t>
                </a:r>
                <a:r>
                  <a:rPr lang="en-US" i="1" dirty="0"/>
                  <a:t>d</a:t>
                </a:r>
                <a:r>
                  <a:rPr lang="en-US" dirty="0"/>
                  <a:t>, between left,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and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use other similarity measures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Hamming distance   </a:t>
                </a:r>
              </a:p>
              <a:p>
                <a:r>
                  <a:rPr lang="en-US" dirty="0"/>
                  <a:t>Cost volumes can be 3-D or 4-D versions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999834"/>
              </a:xfrm>
              <a:blipFill>
                <a:blip r:embed="rId2"/>
                <a:stretch>
                  <a:fillRect l="-1159" t="-207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798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4-D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4-D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discrete samples in disparity dimension for discrete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Channels of the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</a:t>
                </a:r>
              </a:p>
              <a:p>
                <a:r>
                  <a:rPr lang="en-US" dirty="0"/>
                  <a:t>Creating the 4-D cost volume requires a 3-D convolutional kernel    </a:t>
                </a:r>
              </a:p>
              <a:p>
                <a:pPr lvl="1"/>
                <a:r>
                  <a:rPr lang="en-US" dirty="0"/>
                  <a:t>3-D convolution is computationally intensive  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  <a:blipFill>
                <a:blip r:embed="rId2"/>
                <a:stretch>
                  <a:fillRect l="-1159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62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3-D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Disparities must be integrated into the channels   </a:t>
                </a:r>
              </a:p>
              <a:p>
                <a:pPr lvl="1"/>
                <a:r>
                  <a:rPr lang="en-US" dirty="0"/>
                  <a:t>Interlace channels of left and right feature maps</a:t>
                </a:r>
              </a:p>
              <a:p>
                <a:pPr lvl="1"/>
                <a:r>
                  <a:rPr lang="en-US" dirty="0"/>
                  <a:t>Concatenate channels of left and right feature maps </a:t>
                </a:r>
              </a:p>
              <a:p>
                <a:r>
                  <a:rPr lang="en-US" dirty="0"/>
                  <a:t>3-D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accounts for integrating both left and right feature maps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number of channels in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     </a:t>
                </a:r>
              </a:p>
              <a:p>
                <a:r>
                  <a:rPr lang="en-US" dirty="0"/>
                  <a:t>Can be performed with 2-D convolution  </a:t>
                </a:r>
              </a:p>
              <a:p>
                <a:pPr lvl="1"/>
                <a:r>
                  <a:rPr lang="en-US" b="1" dirty="0"/>
                  <a:t>Computationally more efficient </a:t>
                </a:r>
                <a:r>
                  <a:rPr lang="en-US" dirty="0"/>
                  <a:t>than 3-D convolution!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  <a:blipFill>
                <a:blip r:embed="rId2"/>
                <a:stretch>
                  <a:fillRect l="-1159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660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67174" y="2230773"/>
            <a:ext cx="94487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Matching network</a:t>
            </a:r>
            <a:r>
              <a:rPr lang="en-US" sz="2400" dirty="0"/>
              <a:t> with one or more </a:t>
            </a:r>
            <a:r>
              <a:rPr lang="en-US" sz="2400" b="1" dirty="0"/>
              <a:t>encoder-decoder hourglass </a:t>
            </a:r>
            <a:r>
              <a:rPr lang="en-US" sz="2400" dirty="0"/>
              <a:t>architecture stages (or U-Net) creates up-sampled feature map integrating of cost volume at different scales. Network uses learned weights </a:t>
            </a:r>
            <a:endParaRPr lang="en-US" sz="24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013342" y="3262312"/>
            <a:ext cx="178232" cy="8602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461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Find </a:t>
                </a:r>
                <a:r>
                  <a:rPr lang="en-US" sz="2400" b="1" dirty="0"/>
                  <a:t>disparity with maximum probability </a:t>
                </a:r>
                <a:r>
                  <a:rPr lang="en-US" sz="2400" dirty="0"/>
                  <a:t>for each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location. Often MLP, or linear with nonlinear activation.  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  <a:blipFill>
                <a:blip r:embed="rId4"/>
                <a:stretch>
                  <a:fillRect l="-1778" t="-11243" b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808922" y="3262312"/>
            <a:ext cx="49078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537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Computing Disparity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Disparity is computed  from the up-sampled cost volume feature map with as generalized regression </a:t>
                </a:r>
              </a:p>
              <a:p>
                <a:r>
                  <a:rPr lang="en-US" dirty="0"/>
                  <a:t>Disparity is discretized in the cost volume    </a:t>
                </a:r>
              </a:p>
              <a:p>
                <a:r>
                  <a:rPr lang="en-US" dirty="0"/>
                  <a:t>Regression finds the most probable disparity level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possible disparity level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disparity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known as a </a:t>
                </a:r>
                <a:r>
                  <a:rPr lang="en-US" b="1" dirty="0"/>
                  <a:t>soft </a:t>
                </a:r>
                <a:r>
                  <a:rPr lang="en-US" b="1" dirty="0" err="1"/>
                  <a:t>argmin</a:t>
                </a:r>
                <a:r>
                  <a:rPr lang="en-US" b="1" dirty="0"/>
                  <a:t> function</a:t>
                </a: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159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087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8239931" y="2155254"/>
            <a:ext cx="3564611" cy="1273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Network learns to minimize loss between left and right disparity maps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9084418" y="3429000"/>
            <a:ext cx="937819" cy="142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59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Loss function is used to learn the parameters of the network </a:t>
                </a:r>
              </a:p>
              <a:p>
                <a:r>
                  <a:rPr lang="en-US" dirty="0"/>
                  <a:t>Disparity often has </a:t>
                </a:r>
                <a:r>
                  <a:rPr lang="en-US" b="1" dirty="0"/>
                  <a:t>outliers</a:t>
                </a:r>
                <a:r>
                  <a:rPr lang="en-US" dirty="0"/>
                  <a:t>, so requires </a:t>
                </a:r>
                <a:r>
                  <a:rPr lang="en-US" b="1" dirty="0"/>
                  <a:t>robust loss function</a:t>
                </a:r>
              </a:p>
              <a:p>
                <a:r>
                  <a:rPr lang="en-US" dirty="0"/>
                  <a:t>Loss function uses the </a:t>
                </a:r>
                <a:r>
                  <a:rPr lang="en-US" b="1" dirty="0"/>
                  <a:t>smoothed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norm 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For left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and right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smooth L1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𝑆𝑚𝑜𝑜𝑡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159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586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MobileStereoNet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7290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borrows architectural blocks from </a:t>
            </a:r>
            <a:r>
              <a:rPr lang="en-US" sz="2400" dirty="0" err="1"/>
              <a:t>MobileNet</a:t>
            </a:r>
            <a:r>
              <a:rPr lang="en-US" sz="2400" dirty="0"/>
              <a:t>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was the first NN disparity estimation architecture to operate with real-time performance low error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742FAB-6E86-756D-B3E3-B718924E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14" y="3214637"/>
            <a:ext cx="8525780" cy="34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/>
              <a:t>Geometry of depth estimation  </a:t>
            </a:r>
          </a:p>
          <a:p>
            <a:r>
              <a:rPr lang="en-US" dirty="0" err="1"/>
              <a:t>Epipolar</a:t>
            </a:r>
            <a:r>
              <a:rPr lang="en-US" dirty="0"/>
              <a:t> geometry for 3-D vision   </a:t>
            </a:r>
          </a:p>
          <a:p>
            <a:r>
              <a:rPr lang="en-US" dirty="0"/>
              <a:t>Image rectification for disparity estimation   </a:t>
            </a:r>
          </a:p>
          <a:p>
            <a:r>
              <a:rPr lang="en-US" dirty="0"/>
              <a:t>Evaluation of depth estimation models   </a:t>
            </a:r>
          </a:p>
          <a:p>
            <a:r>
              <a:rPr lang="en-US" dirty="0"/>
              <a:t>Why use binocular vision?   </a:t>
            </a:r>
          </a:p>
          <a:p>
            <a:r>
              <a:rPr lang="en-US" dirty="0"/>
              <a:t>Depth estimation with deep neural networks   </a:t>
            </a:r>
          </a:p>
          <a:p>
            <a:r>
              <a:rPr lang="en-US" dirty="0"/>
              <a:t>Example: </a:t>
            </a:r>
            <a:r>
              <a:rPr lang="en-US" dirty="0" err="1"/>
              <a:t>MobileStereoNet</a:t>
            </a:r>
            <a:r>
              <a:rPr lang="en-US" dirty="0"/>
              <a:t>  </a:t>
            </a:r>
          </a:p>
          <a:p>
            <a:r>
              <a:rPr lang="en-US" dirty="0"/>
              <a:t>Example: </a:t>
            </a:r>
            <a:r>
              <a:rPr lang="en-US" dirty="0" err="1"/>
              <a:t>HITnet</a:t>
            </a:r>
            <a:r>
              <a:rPr lang="en-US" dirty="0"/>
              <a:t>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0"/>
            <a:ext cx="10515600" cy="4044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dirty="0" err="1"/>
              <a:t>MobileStereoNet</a:t>
            </a:r>
            <a:r>
              <a:rPr lang="en-US" dirty="0"/>
              <a:t> has 2-D and 3-D versions</a:t>
            </a:r>
          </a:p>
          <a:p>
            <a:r>
              <a:rPr lang="en-US" dirty="0"/>
              <a:t>3-D </a:t>
            </a:r>
            <a:r>
              <a:rPr lang="en-US" dirty="0" err="1"/>
              <a:t>MobileStereoNet</a:t>
            </a:r>
            <a:r>
              <a:rPr lang="en-US" dirty="0"/>
              <a:t> creates a 4-D cost volume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2-D </a:t>
            </a:r>
            <a:r>
              <a:rPr lang="en-US" dirty="0" err="1"/>
              <a:t>MobileStereoNet</a:t>
            </a:r>
            <a:r>
              <a:rPr lang="en-US" dirty="0"/>
              <a:t> creates a 3-D cost volume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23E7D-EE24-154E-62B0-42D11F0C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63" y="3179060"/>
            <a:ext cx="5605610" cy="127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F1BC2-73BA-F62A-D36E-6A06A42F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963" y="5038049"/>
            <a:ext cx="8820876" cy="15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92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490061"/>
            <a:ext cx="4091216" cy="4081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V1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   </a:t>
            </a:r>
          </a:p>
          <a:p>
            <a:r>
              <a:rPr lang="en-US" dirty="0"/>
              <a:t>V2, with residual loop,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2F6F7-3C65-BF84-B3FA-0C8FF5AA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55" y="2058840"/>
            <a:ext cx="7658729" cy="354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880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3316902"/>
            <a:ext cx="5300084" cy="2107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of </a:t>
            </a:r>
            <a:r>
              <a:rPr lang="en-US" dirty="0" err="1"/>
              <a:t>MobileNet</a:t>
            </a:r>
            <a:r>
              <a:rPr lang="en-US" dirty="0"/>
              <a:t> blocks greatly improves speed     </a:t>
            </a:r>
          </a:p>
          <a:p>
            <a:r>
              <a:rPr lang="en-US" dirty="0"/>
              <a:t>Additional speed increase from use of 3D cost volume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A4729-948A-E7DA-275B-E85B42BB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37" y="2084972"/>
            <a:ext cx="6573964" cy="38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12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3F17B-87ED-D019-4886-79AFF7E01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95" y="2181224"/>
            <a:ext cx="4948305" cy="3958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right and left feature maps are </a:t>
                </a:r>
                <a:r>
                  <a:rPr lang="en-US" b="1" dirty="0"/>
                  <a:t>interlaced</a:t>
                </a:r>
                <a:r>
                  <a:rPr lang="en-US" dirty="0"/>
                  <a:t>  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interlaced</a:t>
                </a:r>
                <a:r>
                  <a:rPr lang="en-US" sz="2400" dirty="0"/>
                  <a:t> features are used to compute a </a:t>
                </a:r>
                <a:r>
                  <a:rPr lang="en-US" sz="2400" b="1" dirty="0"/>
                  <a:t>cost volume </a:t>
                </a:r>
                <a:r>
                  <a:rPr lang="en-US" sz="2400" dirty="0"/>
                  <a:t>to determine disparity</a:t>
                </a:r>
              </a:p>
              <a:p>
                <a:r>
                  <a:rPr lang="en-US" sz="2400" dirty="0"/>
                  <a:t>A form of a </a:t>
                </a:r>
                <a:r>
                  <a:rPr lang="en-US" sz="2400" b="1" dirty="0"/>
                  <a:t>3-D interlaced cost volume </a:t>
                </a:r>
                <a:r>
                  <a:rPr lang="en-US" sz="2400" dirty="0"/>
                  <a:t>for a general interlace metric is: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𝐼𝑛𝑡𝑒𝑟𝑙𝑎𝑐𝑒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dirty="0" err="1"/>
                  <a:t>ModileStereoNet</a:t>
                </a:r>
                <a:r>
                  <a:rPr lang="en-US" sz="2400" dirty="0"/>
                  <a:t> interlace function is </a:t>
                </a:r>
                <a:r>
                  <a:rPr lang="en-US" sz="2400" b="1" dirty="0"/>
                  <a:t>learned</a:t>
                </a:r>
                <a:r>
                  <a:rPr lang="en-US" sz="2400" dirty="0"/>
                  <a:t>   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  <a:blipFill>
                <a:blip r:embed="rId4"/>
                <a:stretch>
                  <a:fillRect l="-1756" t="-2832" r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8757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1"/>
                <a:ext cx="10515600" cy="22332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dirty="0" err="1"/>
                  <a:t>MobileStereoNet</a:t>
                </a:r>
                <a:r>
                  <a:rPr lang="en-US" dirty="0"/>
                  <a:t> of </a:t>
                </a:r>
                <a:r>
                  <a:rPr lang="en-US" dirty="0" err="1">
                    <a:hlinkClick r:id="rId2"/>
                  </a:rPr>
                  <a:t>Shamsafar</a:t>
                </a:r>
                <a:r>
                  <a:rPr lang="en-US" dirty="0">
                    <a:hlinkClick r:id="rId2"/>
                  </a:rPr>
                  <a:t> et. al., 2021 </a:t>
                </a:r>
                <a:r>
                  <a:rPr lang="en-US" dirty="0"/>
                  <a:t>is a highly efficient depth estimation model</a:t>
                </a:r>
              </a:p>
              <a:p>
                <a:r>
                  <a:rPr lang="en-US" sz="2400" dirty="0"/>
                  <a:t>Interlaced left and right feature map converted to disparity map </a:t>
                </a:r>
              </a:p>
              <a:p>
                <a:r>
                  <a:rPr lang="en-US" sz="2400" dirty="0"/>
                  <a:t>Unique convolution stack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The number of features is reduced at each convolution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1"/>
                <a:ext cx="10515600" cy="2233224"/>
              </a:xfrm>
              <a:blipFill>
                <a:blip r:embed="rId3"/>
                <a:stretch>
                  <a:fillRect l="-1159" t="-4645" b="-6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C539A70-8295-3123-5E00-9F3A8D88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59" y="3714428"/>
            <a:ext cx="11103646" cy="30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60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39" y="2319581"/>
            <a:ext cx="5284585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Left image and ground truth disparity in left column  </a:t>
            </a:r>
          </a:p>
          <a:p>
            <a:r>
              <a:rPr lang="en-US" dirty="0"/>
              <a:t>Disparity error in center and right upper image   </a:t>
            </a:r>
          </a:p>
          <a:p>
            <a:r>
              <a:rPr lang="en-US" dirty="0"/>
              <a:t>Estimated disparity map in center and right lower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5C1B7-6B33-4A1E-5108-0936F9680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859943"/>
            <a:ext cx="6333906" cy="485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6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080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/>
              <a:t>Performance comparison with other leading models on benchmark data 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achieves fast performance at cost in accuracy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C11B4-A1B0-92E8-D0F3-4994DB1E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93" y="3744133"/>
            <a:ext cx="7380835" cy="28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53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HITnet</a:t>
            </a:r>
            <a:r>
              <a:rPr lang="en-US" sz="4000" dirty="0"/>
              <a:t> a State of the Art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13702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currently the state of the art 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takes a different approach when compared to other deep NN 3-D computer vision architectures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achieves state of the art accuracy at real-time speeds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8EB4A-9655-9395-349E-F0BA3312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390" y="3324225"/>
            <a:ext cx="5823064" cy="33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138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908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currently the state of the art 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319581"/>
            <a:ext cx="4628492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Results shown for 4 benchmark datasets  </a:t>
            </a:r>
          </a:p>
          <a:p>
            <a:r>
              <a:rPr lang="en-US" dirty="0"/>
              <a:t>Notice the high resolution at multiple scales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70023-4262-9090-AE38-A9BC7B90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088" y="2044306"/>
            <a:ext cx="7140338" cy="43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Direct sensing – beyond our scope</a:t>
            </a:r>
          </a:p>
          <a:p>
            <a:pPr lvl="1"/>
            <a:r>
              <a:rPr lang="en-US" dirty="0"/>
              <a:t>Radar</a:t>
            </a:r>
          </a:p>
          <a:p>
            <a:pPr lvl="1"/>
            <a:r>
              <a:rPr lang="en-US" dirty="0"/>
              <a:t>Lidar </a:t>
            </a:r>
          </a:p>
          <a:p>
            <a:pPr lvl="1"/>
            <a:r>
              <a:rPr lang="en-US" dirty="0"/>
              <a:t>Expensive </a:t>
            </a:r>
          </a:p>
          <a:p>
            <a:pPr lvl="1"/>
            <a:r>
              <a:rPr lang="en-US" dirty="0"/>
              <a:t>Limited range and resolution</a:t>
            </a:r>
          </a:p>
          <a:p>
            <a:pPr lvl="1"/>
            <a:r>
              <a:rPr lang="en-US" dirty="0"/>
              <a:t>Often integrate with optical methods </a:t>
            </a:r>
          </a:p>
          <a:p>
            <a:r>
              <a:rPr lang="en-US" dirty="0"/>
              <a:t>Moving camera or object</a:t>
            </a:r>
          </a:p>
          <a:p>
            <a:pPr lvl="1"/>
            <a:r>
              <a:rPr lang="en-US" dirty="0"/>
              <a:t>Extension of optical flow  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40" y="2992315"/>
            <a:ext cx="10555942" cy="246901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D84E85-0342-A26F-ED5D-27D4E3DE80C8}"/>
              </a:ext>
            </a:extLst>
          </p:cNvPr>
          <p:cNvSpPr txBox="1">
            <a:spLocks/>
          </p:cNvSpPr>
          <p:nvPr/>
        </p:nvSpPr>
        <p:spPr>
          <a:xfrm>
            <a:off x="826576" y="2114248"/>
            <a:ext cx="9629613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convolution with 4x1 stride to create</a:t>
            </a:r>
            <a:r>
              <a:rPr lang="en-US" sz="2400" b="1" dirty="0"/>
              <a:t> overlapping tiles at each scale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605220" y="2843140"/>
            <a:ext cx="36163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22D6BB-82EE-7558-1F0D-578651692964}"/>
              </a:ext>
            </a:extLst>
          </p:cNvPr>
          <p:cNvSpPr txBox="1">
            <a:spLocks/>
          </p:cNvSpPr>
          <p:nvPr/>
        </p:nvSpPr>
        <p:spPr>
          <a:xfrm>
            <a:off x="1281193" y="5841591"/>
            <a:ext cx="9629613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convolution with 4x4 stride to create</a:t>
            </a:r>
            <a:r>
              <a:rPr lang="en-US" sz="2400" b="1" dirty="0"/>
              <a:t> non-overlapping reference tiles </a:t>
            </a:r>
            <a:r>
              <a:rPr lang="en-US" sz="2400" dirty="0"/>
              <a:t>at each scale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61706E-B7CC-B68E-ADAC-694580C3B580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755037" y="5362414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47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46" y="4014861"/>
            <a:ext cx="10555942" cy="24690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46" y="2000594"/>
                <a:ext cx="8994182" cy="14284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/>
                  <a:t>Robust matching</a:t>
                </a:r>
                <a:r>
                  <a:rPr lang="en-US" sz="2400" dirty="0"/>
                  <a:t> of tiles at multiple scales – only store top matches</a:t>
                </a:r>
              </a:p>
              <a:p>
                <a:pPr marL="0" indent="0">
                  <a:spcBef>
                    <a:spcPts val="400"/>
                  </a:spcBef>
                  <a:buNone/>
                </a:pPr>
                <a:r>
                  <a:rPr lang="en-US" sz="2400" dirty="0"/>
                  <a:t>At resolution, </a:t>
                </a:r>
                <a:r>
                  <a:rPr lang="en-US" sz="2400" i="1" dirty="0"/>
                  <a:t>l</a:t>
                </a:r>
                <a:r>
                  <a:rPr lang="en-US" sz="2400" dirty="0"/>
                  <a:t>, the cost function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𝜚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,4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400" dirty="0"/>
                  <a:t>Initial match found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∈[0,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6" y="2000594"/>
                <a:ext cx="8994182" cy="1428406"/>
              </a:xfrm>
              <a:prstGeom prst="rect">
                <a:avLst/>
              </a:prstGeom>
              <a:blipFill>
                <a:blip r:embed="rId3"/>
                <a:stretch>
                  <a:fillRect l="-1016" t="-5957" b="-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993037" y="3429000"/>
            <a:ext cx="2518475" cy="673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12A634-4EF4-9F9E-E7DD-7CD34FD89286}"/>
              </a:ext>
            </a:extLst>
          </p:cNvPr>
          <p:cNvSpPr txBox="1">
            <a:spLocks/>
          </p:cNvSpPr>
          <p:nvPr/>
        </p:nvSpPr>
        <p:spPr>
          <a:xfrm>
            <a:off x="9490128" y="3191379"/>
            <a:ext cx="2376407" cy="86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Initial matches at multiple scales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676AB4-8B3C-C4A9-E499-32E98BB9AB4E}"/>
              </a:ext>
            </a:extLst>
          </p:cNvPr>
          <p:cNvCxnSpPr>
            <a:cxnSpLocks/>
          </p:cNvCxnSpPr>
          <p:nvPr/>
        </p:nvCxnSpPr>
        <p:spPr>
          <a:xfrm flipH="1">
            <a:off x="9913749" y="4059622"/>
            <a:ext cx="764582" cy="155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779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E268D-4199-A639-8AC9-9090D1DF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71" y="3678549"/>
            <a:ext cx="9062455" cy="313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3799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employs </a:t>
            </a:r>
            <a:r>
              <a:rPr lang="en-US" b="1" dirty="0"/>
              <a:t>multiple propagation steps </a:t>
            </a:r>
            <a:r>
              <a:rPr lang="en-US" dirty="0"/>
              <a:t>to improve disparity estimates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46" y="2000594"/>
                <a:ext cx="8994182" cy="14284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/>
                  <a:t>Robust matching</a:t>
                </a:r>
                <a:r>
                  <a:rPr lang="en-US" sz="2400" dirty="0"/>
                  <a:t> of tiles at multiple scales – only store top matches</a:t>
                </a:r>
              </a:p>
              <a:p>
                <a:pPr marL="0" indent="0">
                  <a:spcBef>
                    <a:spcPts val="400"/>
                  </a:spcBef>
                  <a:buNone/>
                </a:pPr>
                <a:r>
                  <a:rPr lang="en-US" sz="2400" dirty="0"/>
                  <a:t>At resolution, </a:t>
                </a:r>
                <a:r>
                  <a:rPr lang="en-US" sz="2400" i="1" dirty="0"/>
                  <a:t>l</a:t>
                </a:r>
                <a:r>
                  <a:rPr lang="en-US" sz="2400" dirty="0"/>
                  <a:t>, the cost function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𝜚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,4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400" dirty="0"/>
                  <a:t>Initial match found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∈[0,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6" y="2000594"/>
                <a:ext cx="8994182" cy="1428406"/>
              </a:xfrm>
              <a:prstGeom prst="rect">
                <a:avLst/>
              </a:prstGeom>
              <a:blipFill>
                <a:blip r:embed="rId3"/>
                <a:stretch>
                  <a:fillRect l="-1016" t="-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993037" y="3429000"/>
            <a:ext cx="2518475" cy="673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775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Summary</a:t>
            </a:r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r>
              <a:rPr lang="en-US" dirty="0"/>
              <a:t>Properties of the essential matrix</a:t>
            </a:r>
          </a:p>
          <a:p>
            <a:r>
              <a:rPr lang="en-US" dirty="0"/>
              <a:t>Solving for the fundamental matrix </a:t>
            </a:r>
          </a:p>
          <a:p>
            <a:r>
              <a:rPr lang="en-US" dirty="0"/>
              <a:t>Stereo depth estimation </a:t>
            </a:r>
          </a:p>
          <a:p>
            <a:r>
              <a:rPr lang="en-US" dirty="0"/>
              <a:t>Rectification of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34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Monocular methods </a:t>
            </a:r>
          </a:p>
          <a:p>
            <a:pPr lvl="1"/>
            <a:r>
              <a:rPr lang="en-US" dirty="0"/>
              <a:t>Use properties of simple image</a:t>
            </a:r>
          </a:p>
          <a:p>
            <a:pPr lvl="1"/>
            <a:r>
              <a:rPr lang="en-US" dirty="0"/>
              <a:t>Area of considerable research   </a:t>
            </a:r>
          </a:p>
          <a:p>
            <a:r>
              <a:rPr lang="en-US" dirty="0"/>
              <a:t>Multiple camera poses  </a:t>
            </a:r>
          </a:p>
          <a:p>
            <a:pPr lvl="1"/>
            <a:r>
              <a:rPr lang="en-US" dirty="0"/>
              <a:t>Use 2 or more camera poses</a:t>
            </a:r>
          </a:p>
          <a:p>
            <a:pPr lvl="1"/>
            <a:r>
              <a:rPr lang="en-US" dirty="0"/>
              <a:t>Solve inverse projection problem </a:t>
            </a:r>
          </a:p>
          <a:p>
            <a:r>
              <a:rPr lang="en-US" dirty="0"/>
              <a:t>We focus on 2 camera or stereo vision case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4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Difficulties with 3-D CV </a:t>
            </a:r>
          </a:p>
          <a:p>
            <a:r>
              <a:rPr lang="en-US" dirty="0"/>
              <a:t>Limited baseline limits depth accuracy   </a:t>
            </a:r>
          </a:p>
          <a:p>
            <a:pPr lvl="1"/>
            <a:r>
              <a:rPr lang="en-US" dirty="0"/>
              <a:t>Closer distances estimated more accurately</a:t>
            </a:r>
          </a:p>
          <a:p>
            <a:pPr lvl="1"/>
            <a:r>
              <a:rPr lang="en-US" dirty="0"/>
              <a:t>Longer baseline helps but not always possible      </a:t>
            </a:r>
          </a:p>
          <a:p>
            <a:r>
              <a:rPr lang="en-US" dirty="0"/>
              <a:t>Images with low gradient     </a:t>
            </a:r>
          </a:p>
          <a:p>
            <a:pPr lvl="1"/>
            <a:r>
              <a:rPr lang="en-US" dirty="0"/>
              <a:t>Low gradient makes matching between left and right difficulty   </a:t>
            </a:r>
          </a:p>
          <a:p>
            <a:r>
              <a:rPr lang="en-US" dirty="0"/>
              <a:t>Limited by real-world lighting, shadow and poor contrast    </a:t>
            </a:r>
          </a:p>
          <a:p>
            <a:pPr lvl="1"/>
            <a:r>
              <a:rPr lang="en-US" dirty="0"/>
              <a:t>Shadows are particularly troublesome   </a:t>
            </a:r>
          </a:p>
          <a:p>
            <a:pPr lvl="1"/>
            <a:r>
              <a:rPr lang="en-US" dirty="0"/>
              <a:t>Poor contrast areas have low gradient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Geometry of 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1663268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6005</TotalTime>
  <Words>2938</Words>
  <Application>Microsoft Office PowerPoint</Application>
  <PresentationFormat>Widescreen</PresentationFormat>
  <Paragraphs>512</Paragraphs>
  <Slides>63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Courier New</vt:lpstr>
      <vt:lpstr>Script MT Bold</vt:lpstr>
      <vt:lpstr>Symbol</vt:lpstr>
      <vt:lpstr>Office Theme</vt:lpstr>
      <vt:lpstr>CSCI E-25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Geometry of Depth Estimation</vt:lpstr>
      <vt:lpstr>Stereo Vision Problem </vt:lpstr>
      <vt:lpstr>Stereo Depth Estimation</vt:lpstr>
      <vt:lpstr>Stereo Depth Estimation</vt:lpstr>
      <vt:lpstr>Stereo Depth Estimation</vt:lpstr>
      <vt:lpstr>Stereo Depth Estimation</vt:lpstr>
      <vt:lpstr>Epipolar Geometry for 3-D Vision</vt:lpstr>
      <vt:lpstr>Review: Pinhole Camera Model</vt:lpstr>
      <vt:lpstr>Epipolar Geometry </vt:lpstr>
      <vt:lpstr>Epipolar Geometry </vt:lpstr>
      <vt:lpstr>Epipolar Geometry </vt:lpstr>
      <vt:lpstr>Projections to Camera Coordinates</vt:lpstr>
      <vt:lpstr>Finding Matching Points</vt:lpstr>
      <vt:lpstr>Finding Matching Points</vt:lpstr>
      <vt:lpstr>Image Rectification</vt:lpstr>
      <vt:lpstr>Rectification of images </vt:lpstr>
      <vt:lpstr>Rectification of images </vt:lpstr>
      <vt:lpstr>Rectification of images </vt:lpstr>
      <vt:lpstr>Stereo Depth Estimation</vt:lpstr>
      <vt:lpstr>Evaluation of Depth Estimation Models</vt:lpstr>
      <vt:lpstr>Evaluation of Stereo Vision Models</vt:lpstr>
      <vt:lpstr>Evaluation of Stereo Vision Models</vt:lpstr>
      <vt:lpstr>Evaluation of Stereo Vision Models</vt:lpstr>
      <vt:lpstr>Evaluation of Stereo Vision Models</vt:lpstr>
      <vt:lpstr>Why Use Binocular Vision?</vt:lpstr>
      <vt:lpstr>Monocular Depth Estimation  </vt:lpstr>
      <vt:lpstr>Monocular Depth Estimation  </vt:lpstr>
      <vt:lpstr>Depth Estimation with Deep NNs</vt:lpstr>
      <vt:lpstr>Deep Neural Nets for 3-D Depth Estimation </vt:lpstr>
      <vt:lpstr>Deep Networks for 3-D Depth Estimation  </vt:lpstr>
      <vt:lpstr>Deep Networks for 3-D Depth Estimation  </vt:lpstr>
      <vt:lpstr>Cost Volume</vt:lpstr>
      <vt:lpstr>Cost Volume</vt:lpstr>
      <vt:lpstr>Cost Volume</vt:lpstr>
      <vt:lpstr>Deep Networks for 3-D Depth Estimation  </vt:lpstr>
      <vt:lpstr>Deep Networks for 3-D Depth Estimation  </vt:lpstr>
      <vt:lpstr>Computing Disparity  </vt:lpstr>
      <vt:lpstr>Deep Networks for 3-D Depth Estimation  </vt:lpstr>
      <vt:lpstr>Loss function 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HITnet a State of the Art Architecture</vt:lpstr>
      <vt:lpstr>HITnet</vt:lpstr>
      <vt:lpstr>HITnet</vt:lpstr>
      <vt:lpstr>HITnet</vt:lpstr>
      <vt:lpstr>HITnet</vt:lpstr>
      <vt:lpstr>HITnet</vt:lpstr>
      <vt:lpstr>3-D 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345</cp:revision>
  <dcterms:created xsi:type="dcterms:W3CDTF">2022-04-24T20:15:20Z</dcterms:created>
  <dcterms:modified xsi:type="dcterms:W3CDTF">2023-05-03T18:55:33Z</dcterms:modified>
</cp:coreProperties>
</file>